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  <p:sldMasterId id="2147483684" r:id="rId3"/>
    <p:sldMasterId id="2147483686" r:id="rId4"/>
    <p:sldMasterId id="2147483702" r:id="rId5"/>
  </p:sldMasterIdLst>
  <p:notesMasterIdLst>
    <p:notesMasterId r:id="rId15"/>
  </p:notesMasterIdLst>
  <p:sldIdLst>
    <p:sldId id="293" r:id="rId6"/>
    <p:sldId id="279" r:id="rId7"/>
    <p:sldId id="282" r:id="rId8"/>
    <p:sldId id="288" r:id="rId9"/>
    <p:sldId id="292" r:id="rId10"/>
    <p:sldId id="285" r:id="rId11"/>
    <p:sldId id="291" r:id="rId12"/>
    <p:sldId id="289" r:id="rId13"/>
    <p:sldId id="280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28" autoAdjust="0"/>
    <p:restoredTop sz="78530" autoAdjust="0"/>
  </p:normalViewPr>
  <p:slideViewPr>
    <p:cSldViewPr snapToGrid="0" showGuides="1">
      <p:cViewPr varScale="1">
        <p:scale>
          <a:sx n="127" d="100"/>
          <a:sy n="127" d="100"/>
        </p:scale>
        <p:origin x="2112" y="132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jpg>
</file>

<file path=ppt/media/image2.png>
</file>

<file path=ppt/media/image20.png>
</file>

<file path=ppt/media/image4.png>
</file>

<file path=ppt/media/image6.jpg>
</file>

<file path=ppt/media/image8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05.06.2024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Hallo Zusammen, mein Name ist Dominik Bücher und Mein Thema war die Traubenbeeren Erkennung mittels Tiefenkamera Azure Kinect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2226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Zunächst einmal, was ist die </a:t>
            </a:r>
            <a:r>
              <a:rPr lang="de-DE" dirty="0" err="1"/>
              <a:t>motivation</a:t>
            </a:r>
            <a:r>
              <a:rPr lang="de-DE" dirty="0"/>
              <a:t> für das Projekt</a:t>
            </a:r>
          </a:p>
          <a:p>
            <a:r>
              <a:rPr lang="de-DE" dirty="0"/>
              <a:t>Es gibt bereits Ernteroboter welche Weintrauben </a:t>
            </a:r>
            <a:r>
              <a:rPr lang="de-DE" dirty="0" err="1"/>
              <a:t>autoamtisiert</a:t>
            </a:r>
            <a:r>
              <a:rPr lang="de-DE" dirty="0"/>
              <a:t> mittels Computer Vision ernten können. Dabei werden jedoch alle Trauben geerntet.</a:t>
            </a:r>
          </a:p>
          <a:p>
            <a:r>
              <a:rPr lang="de-DE" dirty="0"/>
              <a:t>Zusätzlich dazu wäre es </a:t>
            </a:r>
            <a:r>
              <a:rPr lang="de-DE" dirty="0" err="1"/>
              <a:t>natrülich</a:t>
            </a:r>
            <a:r>
              <a:rPr lang="de-DE" dirty="0"/>
              <a:t> gut die Qualität zu wissen bevor man die Trauben erntet oder doch lieber hängen lässt.</a:t>
            </a:r>
          </a:p>
          <a:p>
            <a:r>
              <a:rPr lang="de-DE" dirty="0"/>
              <a:t>Hierfür kommt mein Projekt zum </a:t>
            </a:r>
            <a:r>
              <a:rPr lang="de-DE" dirty="0" err="1"/>
              <a:t>einsatz</a:t>
            </a:r>
            <a:r>
              <a:rPr lang="de-DE" dirty="0"/>
              <a:t>, welches sich darauf </a:t>
            </a:r>
            <a:r>
              <a:rPr lang="de-DE" dirty="0" err="1"/>
              <a:t>fokusiert</a:t>
            </a:r>
            <a:r>
              <a:rPr lang="de-DE" dirty="0"/>
              <a:t> die Qualität von den Trauben mittels der Form und der </a:t>
            </a:r>
            <a:r>
              <a:rPr lang="de-DE" dirty="0" err="1"/>
              <a:t>Frabe</a:t>
            </a:r>
            <a:r>
              <a:rPr lang="de-DE" dirty="0"/>
              <a:t> zu überprüfen, hierfür wird eine RGBD Kamera verwendet</a:t>
            </a:r>
          </a:p>
          <a:p>
            <a:r>
              <a:rPr lang="de-DE" dirty="0"/>
              <a:t>Ein weiterer Punkt ist es durch diese Qualitätsprüfung den Winzern einen weiteren Messpunkt der Qualität zu ermöglichen um Trauben zu vergleichen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4222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Um dieses Ziel zu erreichen wurden zunächst Punktewolken von den Trauben erstellt. Der Versuchsaufbau ist hier in dem Bild Dargestellt</a:t>
            </a:r>
          </a:p>
          <a:p>
            <a:r>
              <a:rPr lang="de-DE" dirty="0"/>
              <a:t>Um nun die Traubenbeeren in der Punktewolke zu finden, wurde der RANSAC Algorithmus verwendet.</a:t>
            </a:r>
          </a:p>
          <a:p>
            <a:r>
              <a:rPr lang="de-DE" dirty="0"/>
              <a:t>Der RANSAC-Algorithmus ermöglicht es geometrische Formen in der Punktewolke zu </a:t>
            </a:r>
            <a:r>
              <a:rPr lang="de-DE" dirty="0" err="1"/>
              <a:t>indetifizieren</a:t>
            </a:r>
            <a:r>
              <a:rPr lang="de-DE" dirty="0"/>
              <a:t>, durch das Ziehen zufälliger Stichproben und die Suche nach einer Mehrheit der Punkte, die der Form entsprechen</a:t>
            </a:r>
          </a:p>
          <a:p>
            <a:r>
              <a:rPr lang="de-DE" dirty="0"/>
              <a:t>In diesem Fall werden hier versucht die Traubenbeeren mittels Kugeln/</a:t>
            </a:r>
            <a:r>
              <a:rPr lang="de-DE" dirty="0" err="1"/>
              <a:t>Spheren</a:t>
            </a:r>
            <a:r>
              <a:rPr lang="de-DE" dirty="0"/>
              <a:t> zu identifizieren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911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Resultat des RANSAC sieht dann so aus. Links sehen wir hier die </a:t>
            </a:r>
            <a:r>
              <a:rPr lang="de-DE" dirty="0" err="1"/>
              <a:t>inezelnen</a:t>
            </a:r>
            <a:r>
              <a:rPr lang="de-DE" dirty="0"/>
              <a:t> Kugeln die in der Punktewolke erkannt wurden farbig dargestellt. Dabei fällt auf das so gut wie alle Trauben erkannt wurden.</a:t>
            </a:r>
          </a:p>
          <a:p>
            <a:r>
              <a:rPr lang="de-DE" dirty="0"/>
              <a:t>Es gibt jedoch auch einige Kugeln bei denen es sich nicht um Traubenbeeren handelt. Diese können jedoch sehr gut rausgefiltert werden, wenn zu der Form auch noch die Farbe </a:t>
            </a:r>
            <a:r>
              <a:rPr lang="de-DE" dirty="0" err="1"/>
              <a:t>hinzuigezogen</a:t>
            </a:r>
            <a:r>
              <a:rPr lang="de-DE" dirty="0"/>
              <a:t> wird.</a:t>
            </a:r>
          </a:p>
          <a:p>
            <a:r>
              <a:rPr lang="de-DE" dirty="0"/>
              <a:t>Auf der Rechten Seite sieht man dann das Ergebnis. Es werden so gut wie alle Trauben erkannt ohne andere Störquellen.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144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21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Hallo Zusammen, mein Name ist Dominik Bücher und Mein Thema war die Traubenbeeren Erkennung mittels Tiefenkamera Azure Kinect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1689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1" name="Datumsplatzhalter 3">
            <a:extLst>
              <a:ext uri="{FF2B5EF4-FFF2-40B4-BE49-F238E27FC236}">
                <a16:creationId xmlns:a16="http://schemas.microsoft.com/office/drawing/2014/main" id="{C76965CB-8BC6-40F7-9EE1-139D5916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0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11377084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6268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Partikelfilter-Nachrüstung DI-Benziner | Julian Schaaf, Jonas Weber, Joshua Arman, Sebastian Nöll / Prof. Dr.-Ing. Koch-Gröber | Wi/Se 19/20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0838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Jonathan Himmler &amp; Karsten Hermann / Prof. Dr. Leimbach &amp; M.Eng. Konrad Stahl |  Wi / Se 2019/2020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3812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2033591"/>
            <a:ext cx="11377084" cy="421004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80000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89852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54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96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Partikelfilter-Nachrüstung DI-Benziner | Julian Schaaf, Jonas Weber, Joshua Arman, Sebastian Nöll / Prof. Dr.-Ing. Koch-Gröber | Wi/Se 19/20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5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Jonathan Himmler &amp; Karsten Hermann / Prof. Dr. Leimbach &amp; M.Eng. Konrad Stahl |  Wi / Se 2019/2020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4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0.pn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0.pn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0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falstaff.com/at/news/der-dobot-erntet-wein-im-alleingang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3762C5-BC45-2607-6D25-8718BDBDF3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sz="4000" dirty="0"/>
              <a:t>Traubenbeeren Erkennung mittels Tiefenkamera Azure Kinect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35C07A0-147D-37D6-D99B-909C9C8C5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08BC115-0934-CD27-7D31-6D695456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084" y="5709815"/>
            <a:ext cx="11056403" cy="288000"/>
          </a:xfrm>
        </p:spPr>
        <p:txBody>
          <a:bodyPr/>
          <a:lstStyle/>
          <a:p>
            <a:r>
              <a:rPr lang="de-DE" dirty="0"/>
              <a:t>Dominik Bücher | Automotive Systems Engineering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DC450D0-DBD5-266D-519E-2C5567DFE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1</a:t>
            </a:fld>
            <a:endParaRPr lang="de-DE" dirty="0"/>
          </a:p>
        </p:txBody>
      </p:sp>
      <p:pic>
        <p:nvPicPr>
          <p:cNvPr id="95" name="Audio 94">
            <a:hlinkClick r:id="" action="ppaction://media"/>
            <a:extLst>
              <a:ext uri="{FF2B5EF4-FFF2-40B4-BE49-F238E27FC236}">
                <a16:creationId xmlns:a16="http://schemas.microsoft.com/office/drawing/2014/main" id="{14363F35-351B-E823-BFBC-AC4784D48C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8345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34"/>
    </mc:Choice>
    <mc:Fallback xmlns="">
      <p:transition spd="slow" advTm="6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559427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Motivation: 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400" b="1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Weintrauben automatisch mittels Roboter ernten</a:t>
            </a:r>
          </a:p>
          <a:p>
            <a:pPr lvl="5">
              <a:buFont typeface="Arial" panose="020B0604020202020204" pitchFamily="34" charset="0"/>
              <a:buChar char="›"/>
            </a:pPr>
            <a:r>
              <a:rPr lang="en-US" sz="2000" dirty="0"/>
              <a:t>DOBOT </a:t>
            </a:r>
            <a:r>
              <a:rPr lang="en-US" sz="2000" dirty="0" err="1"/>
              <a:t>Cobot</a:t>
            </a:r>
            <a:r>
              <a:rPr lang="en-US" sz="2000" dirty="0"/>
              <a:t> + AGV Vineyard Solution</a:t>
            </a:r>
          </a:p>
          <a:p>
            <a:pPr lvl="4">
              <a:buFont typeface="Arial" panose="020B0604020202020204" pitchFamily="34" charset="0"/>
              <a:buChar char="›"/>
            </a:pPr>
            <a:endParaRPr lang="de-DE" sz="1400" b="1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dazu direkt die Qualität überprüfen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b="1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Verwenden einer RGBD-Kamera, um die Qualität der Traubenbeeren vor dem Ernten mittels Form und Farbe zu überprüfen</a:t>
            </a:r>
          </a:p>
          <a:p>
            <a:pPr lvl="5"/>
            <a:endParaRPr lang="de-DE" sz="1800" dirty="0"/>
          </a:p>
        </p:txBody>
      </p:sp>
      <p:pic>
        <p:nvPicPr>
          <p:cNvPr id="11" name="Grafik 10" descr="Ein Bild, das Gelände, Weinberg, draußen, Rebe enthält.&#10;&#10;Automatisch generierte Beschreibung">
            <a:extLst>
              <a:ext uri="{FF2B5EF4-FFF2-40B4-BE49-F238E27FC236}">
                <a16:creationId xmlns:a16="http://schemas.microsoft.com/office/drawing/2014/main" id="{FACC66CF-94F2-499D-814F-51D4C79951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636" t="8702" r="8859" b="583"/>
          <a:stretch/>
        </p:blipFill>
        <p:spPr>
          <a:xfrm>
            <a:off x="6189216" y="1527168"/>
            <a:ext cx="5764695" cy="3803663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B75CB7C8-E236-E3FD-11FF-BC83616C53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14750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13"/>
    </mc:Choice>
    <mc:Fallback>
      <p:transition spd="slow" advTm="37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5413837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Azure Kinect &amp; RANSAC: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Erfassung einer Punktewolke mittels Azure Kinect Kamera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2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RANSAC </a:t>
            </a:r>
            <a:r>
              <a:rPr lang="de-DE" sz="2400" dirty="0" err="1"/>
              <a:t>shape-detection</a:t>
            </a:r>
            <a:r>
              <a:rPr lang="de-DE" sz="2400" dirty="0"/>
              <a:t> anwenden, um Traubenbeeren in der Punktewolke zu lokalisieren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200" dirty="0"/>
          </a:p>
          <a:p>
            <a:pPr lvl="4">
              <a:buFont typeface="Wingdings" panose="05000000000000000000" pitchFamily="2" charset="2"/>
              <a:buChar char="Ø"/>
            </a:pPr>
            <a:r>
              <a:rPr lang="de-DE" sz="2400" dirty="0"/>
              <a:t>Bei der </a:t>
            </a:r>
            <a:r>
              <a:rPr lang="de-DE" sz="2400" dirty="0" err="1"/>
              <a:t>shape-detection</a:t>
            </a:r>
            <a:r>
              <a:rPr lang="de-DE" sz="2400" dirty="0"/>
              <a:t> werden kugelförmige Objekte in der Punktewolke gesucht</a:t>
            </a: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6" name="Grafik 5" descr="Ein Bild, das Wand, Im Haus, Mobiliar, Whiteboard enthält.&#10;&#10;Automatisch generierte Beschreibung">
            <a:extLst>
              <a:ext uri="{FF2B5EF4-FFF2-40B4-BE49-F238E27FC236}">
                <a16:creationId xmlns:a16="http://schemas.microsoft.com/office/drawing/2014/main" id="{B9CC8BB2-92F7-4B65-BF34-6118EA526F7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49" t="29710" r="5571" b="4562"/>
          <a:stretch/>
        </p:blipFill>
        <p:spPr>
          <a:xfrm>
            <a:off x="6008782" y="1868556"/>
            <a:ext cx="5918322" cy="3120887"/>
          </a:xfrm>
          <a:prstGeom prst="rect">
            <a:avLst/>
          </a:prstGeom>
        </p:spPr>
      </p:pic>
      <p:pic>
        <p:nvPicPr>
          <p:cNvPr id="111" name="Audio 110">
            <a:hlinkClick r:id="" action="ppaction://media"/>
            <a:extLst>
              <a:ext uri="{FF2B5EF4-FFF2-40B4-BE49-F238E27FC236}">
                <a16:creationId xmlns:a16="http://schemas.microsoft.com/office/drawing/2014/main" id="{9CCF6231-643A-64F3-ED68-B04F9463A0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3806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18"/>
    </mc:Choice>
    <mc:Fallback xmlns="">
      <p:transition spd="slow" advTm="33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7644594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Ergebnisse des RANSAC Algorithmus: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8" name="Grafik 7" descr="Ein Bild, das Kinderkunst, Zeichnung, Clipart, Kunst enthält.&#10;&#10;Automatisch generierte Beschreibung">
            <a:extLst>
              <a:ext uri="{FF2B5EF4-FFF2-40B4-BE49-F238E27FC236}">
                <a16:creationId xmlns:a16="http://schemas.microsoft.com/office/drawing/2014/main" id="{A7CF510B-6211-F95B-463E-708ACFB72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547" y="1381539"/>
            <a:ext cx="5076453" cy="4838148"/>
          </a:xfrm>
          <a:prstGeom prst="rect">
            <a:avLst/>
          </a:prstGeom>
        </p:spPr>
      </p:pic>
      <p:pic>
        <p:nvPicPr>
          <p:cNvPr id="11" name="Grafik 10" descr="Ein Bild, das Entwurf, Zeichnung, Symbol, Grab enthält.&#10;&#10;Automatisch generierte Beschreibung">
            <a:extLst>
              <a:ext uri="{FF2B5EF4-FFF2-40B4-BE49-F238E27FC236}">
                <a16:creationId xmlns:a16="http://schemas.microsoft.com/office/drawing/2014/main" id="{0CA566CE-45CA-74DC-0F75-3DB50A3053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33384" y="1304572"/>
            <a:ext cx="5045831" cy="4992081"/>
          </a:xfrm>
          <a:prstGeom prst="rect">
            <a:avLst/>
          </a:prstGeom>
        </p:spPr>
      </p:pic>
      <p:pic>
        <p:nvPicPr>
          <p:cNvPr id="82" name="Audio 81">
            <a:hlinkClick r:id="" action="ppaction://media"/>
            <a:extLst>
              <a:ext uri="{FF2B5EF4-FFF2-40B4-BE49-F238E27FC236}">
                <a16:creationId xmlns:a16="http://schemas.microsoft.com/office/drawing/2014/main" id="{21910DFF-4B9C-CDD5-4160-D190CB12C5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0896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81"/>
    </mc:Choice>
    <mc:Fallback xmlns="">
      <p:transition spd="slow" advTm="46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619348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Training eines Neuronalen Netzes: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Training eines Neuronalen Netzes welches anhand der Form und der Farbe die Qualität der Trauben überprüfen soll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Input für das Neuronale Netz sind die einzelnen Kugeln, welche von dem RANSAC erkannt wurden </a:t>
            </a:r>
          </a:p>
          <a:p>
            <a:pPr marL="0" lvl="4" indent="0">
              <a:buNone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wird auch der RGB-Werte der Punkte als Eingabe übergeben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Verwendung der </a:t>
            </a:r>
            <a:r>
              <a:rPr lang="de-DE" sz="2400" dirty="0" err="1"/>
              <a:t>PointNet</a:t>
            </a:r>
            <a:r>
              <a:rPr lang="de-DE" sz="2400" dirty="0"/>
              <a:t>-Architektur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8" name="Grafik 7" descr="Ein Bild, das Zeichnung, Grafiken, Darstellung, Kunst enthält.&#10;&#10;Automatisch generierte Beschreibung">
            <a:extLst>
              <a:ext uri="{FF2B5EF4-FFF2-40B4-BE49-F238E27FC236}">
                <a16:creationId xmlns:a16="http://schemas.microsoft.com/office/drawing/2014/main" id="{BD2DD483-2305-93D0-7D88-509BF57620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7864" y="1434289"/>
            <a:ext cx="4221948" cy="4331373"/>
          </a:xfrm>
          <a:prstGeom prst="rect">
            <a:avLst/>
          </a:prstGeom>
        </p:spPr>
      </p:pic>
      <p:pic>
        <p:nvPicPr>
          <p:cNvPr id="92" name="Audio 91">
            <a:hlinkClick r:id="" action="ppaction://media"/>
            <a:extLst>
              <a:ext uri="{FF2B5EF4-FFF2-40B4-BE49-F238E27FC236}">
                <a16:creationId xmlns:a16="http://schemas.microsoft.com/office/drawing/2014/main" id="{43256023-25BD-4FD9-C731-580E25CDBF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5294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904"/>
    </mc:Choice>
    <mc:Fallback xmlns="">
      <p:transition spd="slow" advTm="58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Thema | Bearbeiter / Prof. XYZ |  </a:t>
            </a:r>
            <a:r>
              <a:rPr lang="de-DE" dirty="0" err="1"/>
              <a:t>SoSe</a:t>
            </a:r>
            <a:r>
              <a:rPr lang="de-DE" dirty="0"/>
              <a:t> 2021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11188543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Quellen: </a:t>
            </a:r>
          </a:p>
          <a:p>
            <a:pPr lvl="4"/>
            <a:r>
              <a:rPr lang="de-DE" sz="2400" b="1" dirty="0">
                <a:solidFill>
                  <a:schemeClr val="accent1"/>
                </a:solidFill>
                <a:hlinkClick r:id="rId2"/>
              </a:rPr>
              <a:t>https://www.falstaff.com/at/news/der-dobot-erntet-wein-im-alleingang</a:t>
            </a:r>
            <a:endParaRPr lang="de-DE" sz="2400" b="1" dirty="0">
              <a:solidFill>
                <a:schemeClr val="accent1"/>
              </a:solidFill>
            </a:endParaRPr>
          </a:p>
          <a:p>
            <a:pPr lvl="4"/>
            <a:r>
              <a:rPr lang="de-DE" sz="2400" b="1" dirty="0">
                <a:solidFill>
                  <a:schemeClr val="accent1"/>
                </a:solidFill>
              </a:rPr>
              <a:t>https://www.youtube.com/watch?v=fFBEML0qElQ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F017614-C43D-EBBC-9261-FDE1931EFA24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1908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743B0F3-5A6F-AB66-45CD-0420EE5FE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1725A2E-4D0F-191B-A753-C75BD40BB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CF6849-4F90-11AD-4F1C-554C5822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8" name="Grafik 7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8FAB1F9E-F8B8-3C0A-7C7D-2F6663DA4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066" y="2307029"/>
            <a:ext cx="1554174" cy="1554174"/>
          </a:xfrm>
          <a:prstGeom prst="rect">
            <a:avLst/>
          </a:prstGeom>
        </p:spPr>
      </p:pic>
      <p:pic>
        <p:nvPicPr>
          <p:cNvPr id="10" name="Grafik 9" descr="Ein Bild, das Zeichnung, Grafiken, Darstellung, Kunst enthält.&#10;&#10;Automatisch generierte Beschreibung">
            <a:extLst>
              <a:ext uri="{FF2B5EF4-FFF2-40B4-BE49-F238E27FC236}">
                <a16:creationId xmlns:a16="http://schemas.microsoft.com/office/drawing/2014/main" id="{B1666B27-AD26-E406-DAB0-09287F792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204" y="1511945"/>
            <a:ext cx="2748136" cy="2819362"/>
          </a:xfrm>
          <a:prstGeom prst="rect">
            <a:avLst/>
          </a:prstGeom>
        </p:spPr>
      </p:pic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E17D6CA1-E2C2-B811-CF4E-F7021861ABD0}"/>
              </a:ext>
            </a:extLst>
          </p:cNvPr>
          <p:cNvSpPr/>
          <p:nvPr/>
        </p:nvSpPr>
        <p:spPr>
          <a:xfrm>
            <a:off x="4012839" y="2921626"/>
            <a:ext cx="640080" cy="3249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Ein Bild, das Clipart, Zeichnung, Entwurf, Cartoon enthält.&#10;&#10;Automatisch generierte Beschreibung">
            <a:extLst>
              <a:ext uri="{FF2B5EF4-FFF2-40B4-BE49-F238E27FC236}">
                <a16:creationId xmlns:a16="http://schemas.microsoft.com/office/drawing/2014/main" id="{D62465BB-6E7A-FA1C-50BE-96318650C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175" y="2070004"/>
            <a:ext cx="2191603" cy="202821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0B026341-49F1-5108-F3D4-C59282A6A5BE}"/>
              </a:ext>
            </a:extLst>
          </p:cNvPr>
          <p:cNvSpPr txBox="1"/>
          <p:nvPr/>
        </p:nvSpPr>
        <p:spPr>
          <a:xfrm>
            <a:off x="8209058" y="4049294"/>
            <a:ext cx="14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Qualität</a:t>
            </a:r>
            <a:endParaRPr lang="de-DE" b="1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DDE7E02-95CE-7991-107B-28C35B67FC93}"/>
              </a:ext>
            </a:extLst>
          </p:cNvPr>
          <p:cNvSpPr txBox="1"/>
          <p:nvPr/>
        </p:nvSpPr>
        <p:spPr>
          <a:xfrm>
            <a:off x="4619351" y="4049294"/>
            <a:ext cx="2191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/>
              <a:t>PointNet</a:t>
            </a:r>
            <a:r>
              <a:rPr lang="de-DE" sz="2000" b="1" dirty="0"/>
              <a:t>-Modell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3A7CD5A-51F4-BEDF-EDC7-E5250F59B551}"/>
              </a:ext>
            </a:extLst>
          </p:cNvPr>
          <p:cNvSpPr txBox="1"/>
          <p:nvPr/>
        </p:nvSpPr>
        <p:spPr>
          <a:xfrm>
            <a:off x="1830878" y="4049294"/>
            <a:ext cx="1764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Punktewolke</a:t>
            </a:r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23291A5A-1ADA-ECA7-25B8-9826CB3BD744}"/>
              </a:ext>
            </a:extLst>
          </p:cNvPr>
          <p:cNvSpPr/>
          <p:nvPr/>
        </p:nvSpPr>
        <p:spPr>
          <a:xfrm>
            <a:off x="6845884" y="2921626"/>
            <a:ext cx="640080" cy="3249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9117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619348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Training eines Neuronalen Netzes: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Training eines Neuronalen Netzes welches anhand der Form und der Farbe die Qualität der Trauben überprüfen soll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Input für das Neuronale Netz sind die Punkte der einzelnen erkannten Traubenbeeren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wird auch der RGB-Werte der Punkte als Eingabe übergeben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5" name="Grafik 4" descr="Ein Bild, das Zeichnung, Cartoon, Entwurf, Darstellung enthält.&#10;&#10;Automatisch generierte Beschreibung">
            <a:extLst>
              <a:ext uri="{FF2B5EF4-FFF2-40B4-BE49-F238E27FC236}">
                <a16:creationId xmlns:a16="http://schemas.microsoft.com/office/drawing/2014/main" id="{8CE1A3B7-4CA9-8151-A745-145A3B8F4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737" y="2756855"/>
            <a:ext cx="5628113" cy="200195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F81E36B-4BA9-E26B-F50B-BF081329B88C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7919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27084" y="1897575"/>
            <a:ext cx="11056403" cy="1531425"/>
          </a:xfrm>
        </p:spPr>
        <p:txBody>
          <a:bodyPr/>
          <a:lstStyle/>
          <a:p>
            <a:r>
              <a:rPr lang="de-DE" sz="4000" dirty="0"/>
              <a:t>Traubenbeeren Erkennung mittels Tiefenkamera Azure Kinect</a:t>
            </a:r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B90921B7-B29A-4977-860B-697B6196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420" b="1" i="0" u="none" strike="noStrike" kern="1200" cap="none" spc="6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Campus Sontheim</a:t>
            </a:r>
            <a:endParaRPr kumimoji="0" lang="de-DE" sz="1420" b="1" i="0" u="none" strike="noStrike" kern="1200" cap="none" spc="6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9C2254E-FFB6-47AF-AAB3-EA9802155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084" y="3811104"/>
            <a:ext cx="11056403" cy="1969439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3600" b="1" i="0" u="none" strike="noStrike" kern="1200" cap="none" spc="8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36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Bearbeiter: Dominik Bücher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 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Betreuer: Prof. Dr.-Ing. Peter Ott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2800" b="1" i="0" u="none" strike="noStrike" kern="1200" cap="none" spc="8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Labor ….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BF08FB34-7207-4C3C-86D2-06898C8F1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|  </a:t>
            </a:r>
            <a:fld id="{E6B5151A-17C4-4431-8407-112C0160A8B6}" type="slidenum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9</a:t>
            </a:fld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A6D21B3-3554-DCB3-1D48-E035FC67D020}"/>
              </a:ext>
            </a:extLst>
          </p:cNvPr>
          <p:cNvPicPr>
            <a:picLocks noChangeAspect="1"/>
            <a:extLst>
              <a:ext uri="{51228E76-BA90-4043-B771-695A4F85340A}">
                <alf:liveFeedProps xmlns:alf="http://schemas.microsoft.com/office/drawing/2021/livefeed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13216524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2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4.xml><?xml version="1.0" encoding="utf-8"?>
<a:theme xmlns:a="http://schemas.openxmlformats.org/drawingml/2006/main" name="3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5.xml><?xml version="1.0" encoding="utf-8"?>
<a:theme xmlns:a="http://schemas.openxmlformats.org/drawingml/2006/main" name="4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6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PPT_HHN_16x9_DE_02-1</Template>
  <TotalTime>0</TotalTime>
  <Words>729</Words>
  <Application>Microsoft Office PowerPoint</Application>
  <PresentationFormat>Breitbild</PresentationFormat>
  <Paragraphs>95</Paragraphs>
  <Slides>9</Slides>
  <Notes>6</Notes>
  <HiddenSlides>4</HiddenSlides>
  <MMClips>5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9</vt:i4>
      </vt:variant>
    </vt:vector>
  </HeadingPairs>
  <TitlesOfParts>
    <vt:vector size="17" baseType="lpstr">
      <vt:lpstr>Arial</vt:lpstr>
      <vt:lpstr>Calibri</vt:lpstr>
      <vt:lpstr>Wingdings</vt:lpstr>
      <vt:lpstr>PPT_HHN_16x9_DE_02</vt:lpstr>
      <vt:lpstr>1_PPT_HHN_16x9_DE_02</vt:lpstr>
      <vt:lpstr>2_PPT_HHN_16x9_DE_02</vt:lpstr>
      <vt:lpstr>3_PPT_HHN_16x9_DE_02</vt:lpstr>
      <vt:lpstr>4_PPT_HHN_16x9_DE_02</vt:lpstr>
      <vt:lpstr>Traubenbeeren Erkennung mittels Tiefenkamera Azure Kinect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Traubenbeeren Erkennung mittels Tiefenkamera Azure Kinect</vt:lpstr>
    </vt:vector>
  </TitlesOfParts>
  <Company>Hochschule Heilbronn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HEADLINE</dc:title>
  <dc:creator>Dausch, Anke</dc:creator>
  <cp:lastModifiedBy>Dominik Buecher</cp:lastModifiedBy>
  <cp:revision>73</cp:revision>
  <dcterms:created xsi:type="dcterms:W3CDTF">2019-06-19T07:47:57Z</dcterms:created>
  <dcterms:modified xsi:type="dcterms:W3CDTF">2024-06-05T18:05:08Z</dcterms:modified>
</cp:coreProperties>
</file>

<file path=docProps/thumbnail.jpeg>
</file>